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6" r:id="rId3"/>
    <p:sldId id="259" r:id="rId4"/>
    <p:sldId id="283" r:id="rId5"/>
    <p:sldId id="269" r:id="rId6"/>
    <p:sldId id="270" r:id="rId7"/>
    <p:sldId id="260" r:id="rId8"/>
    <p:sldId id="263" r:id="rId9"/>
    <p:sldId id="264" r:id="rId10"/>
    <p:sldId id="265" r:id="rId11"/>
    <p:sldId id="267" r:id="rId12"/>
    <p:sldId id="271" r:id="rId13"/>
    <p:sldId id="272" r:id="rId14"/>
    <p:sldId id="278" r:id="rId15"/>
    <p:sldId id="280" r:id="rId16"/>
    <p:sldId id="279" r:id="rId17"/>
    <p:sldId id="281" r:id="rId18"/>
    <p:sldId id="282" r:id="rId19"/>
    <p:sldId id="273" r:id="rId20"/>
    <p:sldId id="274" r:id="rId21"/>
    <p:sldId id="268" r:id="rId22"/>
    <p:sldId id="257" r:id="rId23"/>
    <p:sldId id="284" r:id="rId24"/>
    <p:sldId id="287" r:id="rId25"/>
    <p:sldId id="2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79D08C-AD60-4ACB-AC90-DCF8D2405236}" v="124" dt="2023-04-21T09:33:55.2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67" y="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 Selvaggio" userId="0545f6ed-5bbb-4b4b-bb57-7aa7796025c7" providerId="ADAL" clId="{4179D08C-AD60-4ACB-AC90-DCF8D2405236}"/>
    <pc:docChg chg="custSel modSld">
      <pc:chgData name="Luca Selvaggio" userId="0545f6ed-5bbb-4b4b-bb57-7aa7796025c7" providerId="ADAL" clId="{4179D08C-AD60-4ACB-AC90-DCF8D2405236}" dt="2023-04-21T11:53:00.659" v="8" actId="207"/>
      <pc:docMkLst>
        <pc:docMk/>
      </pc:docMkLst>
      <pc:sldChg chg="modSp mod">
        <pc:chgData name="Luca Selvaggio" userId="0545f6ed-5bbb-4b4b-bb57-7aa7796025c7" providerId="ADAL" clId="{4179D08C-AD60-4ACB-AC90-DCF8D2405236}" dt="2023-04-21T11:53:00.659" v="8" actId="207"/>
        <pc:sldMkLst>
          <pc:docMk/>
          <pc:sldMk cId="1018603069" sldId="286"/>
        </pc:sldMkLst>
        <pc:spChg chg="mod">
          <ac:chgData name="Luca Selvaggio" userId="0545f6ed-5bbb-4b4b-bb57-7aa7796025c7" providerId="ADAL" clId="{4179D08C-AD60-4ACB-AC90-DCF8D2405236}" dt="2023-04-21T11:53:00.659" v="8" actId="207"/>
          <ac:spMkLst>
            <pc:docMk/>
            <pc:sldMk cId="1018603069" sldId="286"/>
            <ac:spMk id="2" creationId="{EA8AF69B-622F-F153-4508-3BCD8F5D6AE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66CA0-01B5-E522-58FC-8105F7C6A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3DD32B-2017-E8EF-857C-80A935236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34284-7A08-0222-D928-9B231D9A1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D1EA-FAA7-4199-A48B-1AC4CC06F1D5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02E98-E4F1-EA68-7EA7-60AECC70F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9FA1B-0BD2-A871-9C12-8EAFB1A28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C98-39FF-40DE-8BA6-6BE878C96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544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727F2-705F-FD8B-89E4-A80AE8756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4FA96C-14F4-6CB6-27BC-6AF75AA99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91FD0-C9E1-7801-4DE9-0967DE9D6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D1EA-FAA7-4199-A48B-1AC4CC06F1D5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FDD56-FCD4-10AF-9498-7E78B33E2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F787D-F960-314D-1847-23E558FD0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C98-39FF-40DE-8BA6-6BE878C96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844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F69E49-7FF5-C78B-C730-1D1443E4A9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23805F-492A-923E-E818-206A06CFB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DB34A-A4AB-B6C3-46AA-4FA8DA143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D1EA-FAA7-4199-A48B-1AC4CC06F1D5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2BC9C-DDEB-57A6-C64E-CCAD6D8E5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C89FE-FA67-209C-C3B6-1AFA98B71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C98-39FF-40DE-8BA6-6BE878C96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45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59E33-1D78-38DC-ECCB-73881754F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FFFF8-65C3-455C-BD57-46244475D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4C0AE-5E8B-7EBB-AD97-0C4FAEE08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D1EA-FAA7-4199-A48B-1AC4CC06F1D5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AA0EE-70F6-2C9D-5E22-F618590E6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FA256-465A-75D1-1851-C5D3EC2E6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C98-39FF-40DE-8BA6-6BE878C96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61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33209-67FF-139F-A7F2-3043B168F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DD155-64A3-B351-90DC-FC20C6946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2E9AF-7ECF-B6FA-BA0E-13B87EF23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D1EA-FAA7-4199-A48B-1AC4CC06F1D5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A2708-9842-D435-FE74-172DE5FEC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415C-ACF5-73F6-2BA1-1FC61DE84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C98-39FF-40DE-8BA6-6BE878C96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48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09B33-258F-DA08-0F80-6B94FE330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1AD64-1E0E-981D-CEE2-F1EA411D2A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B74DCE-7FC1-8998-8808-66735BB8D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BDDE5-1B39-58A6-7649-DB460FDFB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D1EA-FAA7-4199-A48B-1AC4CC06F1D5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C7636-F9D6-4300-C0FD-E540205B8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623C23-1EBD-A470-C748-5417EF53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C98-39FF-40DE-8BA6-6BE878C96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19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9D2CC-0A10-05B2-FAA0-500C3BF5B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1DCBA9-DA8A-CCDD-9304-84E50ED0E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83AB8-8016-FE30-A508-E4E97485D2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E81C27-B937-C8B3-4131-5C30980997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F7B0B6-4C8A-DA9A-6BA6-B35EB2D88E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543617-F22B-879E-A28C-448110145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D1EA-FAA7-4199-A48B-1AC4CC06F1D5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BFA83A-353F-2EBA-3B15-D5E7B4452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D3F1B1-9DA3-87D3-A6AB-0E68EF779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C98-39FF-40DE-8BA6-6BE878C96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145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A64F8-39A8-13CC-858D-0D7CEB107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12A88-7FD0-3842-68F4-CF14E36A2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D1EA-FAA7-4199-A48B-1AC4CC06F1D5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386B17-A1A4-15D2-4597-3559F3B42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2BA4AD-F712-A86B-DCF0-1248E2D14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C98-39FF-40DE-8BA6-6BE878C96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5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22858A-A511-D42A-7348-6001D638E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D1EA-FAA7-4199-A48B-1AC4CC06F1D5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4C2375-E607-43A0-462C-511BF8903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1F578-06B4-BBCE-38E1-827F20398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C98-39FF-40DE-8BA6-6BE878C96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41CA-484A-48F1-989A-0A9D4FE13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3C19D-1592-AF42-B8BB-571968CAA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E21C2E-40AE-11E9-D348-6AFE2F4E3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58BCB-96E1-1484-1977-4A7F97FA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D1EA-FAA7-4199-A48B-1AC4CC06F1D5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127FC-8141-3FF0-F54C-87BC71958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FFE0FA-9A59-DDC6-6F73-471527AEF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C98-39FF-40DE-8BA6-6BE878C96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332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19FC6-E749-613E-A4F9-4FF24216B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75921-A91B-6F82-1A8C-D4B59D52BB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7963AE-DEB2-C71B-DBF4-183977063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3C3240-E6A2-EAF7-6D8F-02DBF3682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D1EA-FAA7-4199-A48B-1AC4CC06F1D5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187A0C-F32C-A7D8-9430-69222ADBC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21A71A-F75E-8D32-A658-0D281254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C98-39FF-40DE-8BA6-6BE878C96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292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F1C5D5-CD85-F424-1A96-264A026B3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04B45-7513-0DBF-5D46-D8E04F3D0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1F4C8-580A-891F-B9AA-23A1B54416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3D1EA-FAA7-4199-A48B-1AC4CC06F1D5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8C641-81B9-21A9-CAF2-99F959BFB3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CCEF2-13C3-4863-DA67-60B5C0D25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CAC98-39FF-40DE-8BA6-6BE878C96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02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seafarerscharity.org/what-we-do/our-influence/women-working-at-sea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702B2E-0F13-4A9F-96A7-23A4A0974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2555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8B53CE-6CEB-43E1-8AE5-E20E7D4914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0" b="3840"/>
          <a:stretch/>
        </p:blipFill>
        <p:spPr>
          <a:xfrm>
            <a:off x="6623956" y="0"/>
            <a:ext cx="537754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F19B57-824C-4DA4-B6B9-C9E2B9472994}"/>
              </a:ext>
            </a:extLst>
          </p:cNvPr>
          <p:cNvSpPr txBox="1"/>
          <p:nvPr/>
        </p:nvSpPr>
        <p:spPr>
          <a:xfrm>
            <a:off x="101600" y="228600"/>
            <a:ext cx="299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3A74B9-08AE-474B-8149-8CDEFFEE5293}"/>
              </a:ext>
            </a:extLst>
          </p:cNvPr>
          <p:cNvSpPr/>
          <p:nvPr/>
        </p:nvSpPr>
        <p:spPr>
          <a:xfrm>
            <a:off x="1508289" y="3891581"/>
            <a:ext cx="897903" cy="369333"/>
          </a:xfrm>
          <a:prstGeom prst="rect">
            <a:avLst/>
          </a:prstGeom>
          <a:solidFill>
            <a:srgbClr val="263864"/>
          </a:solidFill>
          <a:ln>
            <a:solidFill>
              <a:srgbClr val="26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75218E3-BE4C-45A3-9BFF-843881CAE36A}"/>
              </a:ext>
            </a:extLst>
          </p:cNvPr>
          <p:cNvSpPr txBox="1">
            <a:spLocks/>
          </p:cNvSpPr>
          <p:nvPr/>
        </p:nvSpPr>
        <p:spPr>
          <a:xfrm>
            <a:off x="1477968" y="3948143"/>
            <a:ext cx="5228734" cy="5750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BST</a:t>
            </a:r>
          </a:p>
        </p:txBody>
      </p:sp>
    </p:spTree>
    <p:extLst>
      <p:ext uri="{BB962C8B-B14F-4D97-AF65-F5344CB8AC3E}">
        <p14:creationId xmlns:p14="http://schemas.microsoft.com/office/powerpoint/2010/main" val="3993048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08CD-BABE-F11F-F919-F84952D46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263864"/>
                </a:solidFill>
              </a:rPr>
              <a:t>No provision for sanitary disposal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6AECD-18E3-A19E-BC7D-F2B25A1B5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i="1" dirty="0"/>
              <a:t>‘My biggest problem was to always how to get rid of sanitary towels and things’. </a:t>
            </a:r>
            <a:r>
              <a:rPr lang="en-US" sz="2800" dirty="0"/>
              <a:t>(European officer)</a:t>
            </a:r>
          </a:p>
          <a:p>
            <a:endParaRPr lang="en-US" sz="28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Shape-1">
            <a:extLst>
              <a:ext uri="{FF2B5EF4-FFF2-40B4-BE49-F238E27FC236}">
                <a16:creationId xmlns:a16="http://schemas.microsoft.com/office/drawing/2014/main" id="{1118FED0-318E-4417-8C96-DD7486488AC5}"/>
              </a:ext>
            </a:extLst>
          </p:cNvPr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0" y="6191199"/>
            <a:ext cx="12209238" cy="666801"/>
          </a:xfrm>
          <a:prstGeom prst="rect">
            <a:avLst/>
          </a:prstGeom>
        </p:spPr>
      </p:pic>
      <p:sp>
        <p:nvSpPr>
          <p:cNvPr id="5" name="Body text copy">
            <a:extLst>
              <a:ext uri="{FF2B5EF4-FFF2-40B4-BE49-F238E27FC236}">
                <a16:creationId xmlns:a16="http://schemas.microsoft.com/office/drawing/2014/main" id="{DE00457A-3790-4337-BD38-F880910D68A6}"/>
              </a:ext>
            </a:extLst>
          </p:cNvPr>
          <p:cNvSpPr/>
          <p:nvPr/>
        </p:nvSpPr>
        <p:spPr>
          <a:xfrm>
            <a:off x="7834129" y="6292041"/>
            <a:ext cx="4609563" cy="338749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Open Sans"/>
                <a:ea typeface="+mn-ea"/>
                <a:cs typeface="Open Sans"/>
              </a:rPr>
              <a:t>theseafarerscharity.org</a:t>
            </a:r>
          </a:p>
        </p:txBody>
      </p:sp>
      <p:pic>
        <p:nvPicPr>
          <p:cNvPr id="11" name="Shape-8">
            <a:extLst>
              <a:ext uri="{FF2B5EF4-FFF2-40B4-BE49-F238E27FC236}">
                <a16:creationId xmlns:a16="http://schemas.microsoft.com/office/drawing/2014/main" id="{4D591D24-F021-4E8D-A62D-E511756D5DC1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948150" y="1564786"/>
            <a:ext cx="639215" cy="88680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0B2DA63A-4C58-4B28-A28F-3C1887D62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6" y="6292041"/>
            <a:ext cx="678504" cy="462427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0639A711-F9D0-4666-8966-B954B2CB75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19" y="6230918"/>
            <a:ext cx="571794" cy="5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64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ABB5E-C882-5EC1-7CC3-46E55B5C8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263864"/>
                </a:solidFill>
              </a:rPr>
              <a:t>Lack of facilities could lead to conflict and humiliation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4683F-5111-CFD2-C7A8-5180D20AE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302" y="2110077"/>
            <a:ext cx="10515600" cy="4351338"/>
          </a:xfrm>
        </p:spPr>
        <p:txBody>
          <a:bodyPr>
            <a:normAutofit/>
          </a:bodyPr>
          <a:lstStyle/>
          <a:p>
            <a:r>
              <a:rPr lang="en-US" i="1" dirty="0"/>
              <a:t>It was part of the meeting too. [..] there are some troubles in the pipes, so they ask the girls, ‘how do you throw your pads, do you flush it’? […] So, [I told them] ‘I put it in my own trash can’. [They asked] ‘Where?’. I said, ‘of course I don’t display it. It’s hidden in the bathroom or somewhere’. They ask the messman too, during the meeting they are very open. ‘Have you seen it?, You have any problems?’ </a:t>
            </a:r>
            <a:r>
              <a:rPr lang="en-US" dirty="0"/>
              <a:t>(Susan, Officer, Asia)</a:t>
            </a:r>
            <a:endParaRPr lang="en-GB" dirty="0"/>
          </a:p>
        </p:txBody>
      </p:sp>
      <p:pic>
        <p:nvPicPr>
          <p:cNvPr id="4" name="Shape-1">
            <a:extLst>
              <a:ext uri="{FF2B5EF4-FFF2-40B4-BE49-F238E27FC236}">
                <a16:creationId xmlns:a16="http://schemas.microsoft.com/office/drawing/2014/main" id="{1C14BF58-B482-4B95-9C5A-101ABC9F2D13}"/>
              </a:ext>
            </a:extLst>
          </p:cNvPr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0" y="6191199"/>
            <a:ext cx="12209238" cy="666801"/>
          </a:xfrm>
          <a:prstGeom prst="rect">
            <a:avLst/>
          </a:prstGeom>
        </p:spPr>
      </p:pic>
      <p:sp>
        <p:nvSpPr>
          <p:cNvPr id="5" name="Body text copy">
            <a:extLst>
              <a:ext uri="{FF2B5EF4-FFF2-40B4-BE49-F238E27FC236}">
                <a16:creationId xmlns:a16="http://schemas.microsoft.com/office/drawing/2014/main" id="{59BF553F-3F87-4053-9A35-9F98D1032D29}"/>
              </a:ext>
            </a:extLst>
          </p:cNvPr>
          <p:cNvSpPr/>
          <p:nvPr/>
        </p:nvSpPr>
        <p:spPr>
          <a:xfrm>
            <a:off x="7834129" y="6292041"/>
            <a:ext cx="4609563" cy="338749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Open Sans"/>
                <a:ea typeface="+mn-ea"/>
                <a:cs typeface="Open Sans"/>
              </a:rPr>
              <a:t>theseafarerscharity.org</a:t>
            </a:r>
          </a:p>
        </p:txBody>
      </p:sp>
      <p:pic>
        <p:nvPicPr>
          <p:cNvPr id="10" name="Shape-8">
            <a:extLst>
              <a:ext uri="{FF2B5EF4-FFF2-40B4-BE49-F238E27FC236}">
                <a16:creationId xmlns:a16="http://schemas.microsoft.com/office/drawing/2014/main" id="{E7638030-67B6-420B-AB81-9E35DC6F5259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948150" y="1827198"/>
            <a:ext cx="639215" cy="88680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69E08192-6F61-40E5-A513-A80CBF6D1D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6" y="6292041"/>
            <a:ext cx="678504" cy="46242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E9666A2B-B8DF-4EF6-A1FF-2520B664B3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19" y="6230918"/>
            <a:ext cx="571794" cy="5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88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C4BC2-E084-452E-22B6-C457CCB1A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263864"/>
                </a:solidFill>
              </a:rPr>
              <a:t>Exclusion from social life on 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206B0-2B42-F41D-13DB-23B1F33F5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‘</a:t>
            </a:r>
            <a:r>
              <a:rPr lang="en-US" i="1" dirty="0"/>
              <a:t>They joke a lot about sexual things’.</a:t>
            </a:r>
          </a:p>
          <a:p>
            <a:endParaRPr lang="en-US" i="1" dirty="0"/>
          </a:p>
          <a:p>
            <a:r>
              <a:rPr lang="en-US" i="1" dirty="0"/>
              <a:t>‘I told him, ‘Maybe you forgot that I am a female’. ‘ […] So, he just tried to laugh and he took it as me having a bad attitude. […] Then the other day, the second time he said the same kind of joke, […] the next day, he is still joking. He said, ‘okay we will do the joking later because Jen is here.’ ‘Jen officer Asia)’.</a:t>
            </a:r>
            <a:endParaRPr lang="en-GB" i="1" dirty="0"/>
          </a:p>
        </p:txBody>
      </p:sp>
      <p:pic>
        <p:nvPicPr>
          <p:cNvPr id="4" name="Shape-1">
            <a:extLst>
              <a:ext uri="{FF2B5EF4-FFF2-40B4-BE49-F238E27FC236}">
                <a16:creationId xmlns:a16="http://schemas.microsoft.com/office/drawing/2014/main" id="{1895EC78-2BB9-4597-9DAD-1355D0E18221}"/>
              </a:ext>
            </a:extLst>
          </p:cNvPr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0" y="6191199"/>
            <a:ext cx="12209238" cy="666801"/>
          </a:xfrm>
          <a:prstGeom prst="rect">
            <a:avLst/>
          </a:prstGeom>
        </p:spPr>
      </p:pic>
      <p:sp>
        <p:nvSpPr>
          <p:cNvPr id="5" name="Body text copy">
            <a:extLst>
              <a:ext uri="{FF2B5EF4-FFF2-40B4-BE49-F238E27FC236}">
                <a16:creationId xmlns:a16="http://schemas.microsoft.com/office/drawing/2014/main" id="{02797FCA-8C6C-422B-B361-398591CB69D6}"/>
              </a:ext>
            </a:extLst>
          </p:cNvPr>
          <p:cNvSpPr/>
          <p:nvPr/>
        </p:nvSpPr>
        <p:spPr>
          <a:xfrm>
            <a:off x="7834129" y="6292041"/>
            <a:ext cx="4609563" cy="338749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Open Sans"/>
                <a:ea typeface="+mn-ea"/>
                <a:cs typeface="Open Sans"/>
              </a:rPr>
              <a:t>theseafarerscharity.org</a:t>
            </a:r>
          </a:p>
        </p:txBody>
      </p:sp>
      <p:pic>
        <p:nvPicPr>
          <p:cNvPr id="10" name="Shape-8">
            <a:extLst>
              <a:ext uri="{FF2B5EF4-FFF2-40B4-BE49-F238E27FC236}">
                <a16:creationId xmlns:a16="http://schemas.microsoft.com/office/drawing/2014/main" id="{D9E3E9BD-DAB7-468A-A243-AC82E8B6975D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948150" y="1513821"/>
            <a:ext cx="639215" cy="88680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4BBAE841-4EAF-439F-BFC5-43CD37BAC1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6" y="6292041"/>
            <a:ext cx="678504" cy="46242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956B681B-E355-46F5-BE06-917BBDAD7C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19" y="6230918"/>
            <a:ext cx="571794" cy="5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19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5A8028-843D-2472-E901-B423D0E7CC56}"/>
              </a:ext>
            </a:extLst>
          </p:cNvPr>
          <p:cNvSpPr txBox="1"/>
          <p:nvPr/>
        </p:nvSpPr>
        <p:spPr>
          <a:xfrm>
            <a:off x="837302" y="1343928"/>
            <a:ext cx="1036967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i="1" dirty="0"/>
              <a:t>‘They want to watch </a:t>
            </a:r>
            <a:r>
              <a:rPr lang="en-US" sz="2800" b="1" i="1" dirty="0"/>
              <a:t>those </a:t>
            </a:r>
            <a:r>
              <a:rPr lang="en-US" sz="2800" i="1" dirty="0"/>
              <a:t>videos in public and they will be in group then I just have to set myself apart […] oftentimes, very oftentimes. […] they are still fond of watching those stuffs’.</a:t>
            </a:r>
            <a:r>
              <a:rPr lang="en-US" sz="2800" dirty="0"/>
              <a:t> (Mira, Officer, Asia)</a:t>
            </a:r>
            <a:endParaRPr lang="en-GB" sz="2800" dirty="0"/>
          </a:p>
        </p:txBody>
      </p:sp>
      <p:pic>
        <p:nvPicPr>
          <p:cNvPr id="4" name="Shape-1">
            <a:extLst>
              <a:ext uri="{FF2B5EF4-FFF2-40B4-BE49-F238E27FC236}">
                <a16:creationId xmlns:a16="http://schemas.microsoft.com/office/drawing/2014/main" id="{A7E69C35-9F9C-4A0C-8058-5DB1E1746FE7}"/>
              </a:ext>
            </a:extLst>
          </p:cNvPr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0" y="6191199"/>
            <a:ext cx="12209238" cy="666801"/>
          </a:xfrm>
          <a:prstGeom prst="rect">
            <a:avLst/>
          </a:prstGeom>
        </p:spPr>
      </p:pic>
      <p:sp>
        <p:nvSpPr>
          <p:cNvPr id="5" name="Body text copy">
            <a:extLst>
              <a:ext uri="{FF2B5EF4-FFF2-40B4-BE49-F238E27FC236}">
                <a16:creationId xmlns:a16="http://schemas.microsoft.com/office/drawing/2014/main" id="{58ECBB6C-026C-4DFA-8A47-4A79CAC3BF90}"/>
              </a:ext>
            </a:extLst>
          </p:cNvPr>
          <p:cNvSpPr/>
          <p:nvPr/>
        </p:nvSpPr>
        <p:spPr>
          <a:xfrm>
            <a:off x="7834129" y="6292041"/>
            <a:ext cx="4609563" cy="338749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Open Sans"/>
                <a:ea typeface="+mn-ea"/>
                <a:cs typeface="Open Sans"/>
              </a:rPr>
              <a:t>theseafarerscharity.org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755D9667-7A98-4E82-A49F-DF3F31950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6" y="6292041"/>
            <a:ext cx="678504" cy="46242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C785B6B-9088-4CB6-AE77-23786C847D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19" y="6230918"/>
            <a:ext cx="571794" cy="5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34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19FAA-FEE0-07BC-48B0-DEDA565FF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263864"/>
                </a:solidFill>
              </a:rPr>
              <a:t>The production of </a:t>
            </a:r>
            <a:r>
              <a:rPr lang="en-GB" b="1" dirty="0">
                <a:solidFill>
                  <a:srgbClr val="263864"/>
                </a:solidFill>
              </a:rPr>
              <a:t>fear - </a:t>
            </a:r>
            <a:r>
              <a:rPr lang="en-GB" dirty="0">
                <a:solidFill>
                  <a:srgbClr val="263864"/>
                </a:solidFill>
              </a:rPr>
              <a:t>harassment and assault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00FDC-BDE7-3D92-847C-1AA63A228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819" y="2045833"/>
            <a:ext cx="10515600" cy="4351338"/>
          </a:xfrm>
        </p:spPr>
        <p:txBody>
          <a:bodyPr/>
          <a:lstStyle/>
          <a:p>
            <a:r>
              <a:rPr lang="en-US" i="1" dirty="0"/>
              <a:t>‘He put his arm around me, and he started playing with my ear and I just sort of froze and thought ‘what’s he doing[…]  I went to my cabin and there was a knock on the door. So, I opened it and he came straight in and stuck his tongue in my mouth. In my mind, that was really clear, I haven’t done anything to ask for that… But even then I didn’t say anything to anyone...you think of these people’s family back home and stuff’. (</a:t>
            </a:r>
            <a:r>
              <a:rPr lang="en-US" dirty="0"/>
              <a:t>Emily, officer, Europe)</a:t>
            </a:r>
            <a:endParaRPr lang="en-GB" dirty="0"/>
          </a:p>
        </p:txBody>
      </p:sp>
      <p:pic>
        <p:nvPicPr>
          <p:cNvPr id="4" name="Shape-1">
            <a:extLst>
              <a:ext uri="{FF2B5EF4-FFF2-40B4-BE49-F238E27FC236}">
                <a16:creationId xmlns:a16="http://schemas.microsoft.com/office/drawing/2014/main" id="{E526D27F-58AB-4AA1-9255-E9B0352C72C7}"/>
              </a:ext>
            </a:extLst>
          </p:cNvPr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0" y="6191199"/>
            <a:ext cx="12209238" cy="666801"/>
          </a:xfrm>
          <a:prstGeom prst="rect">
            <a:avLst/>
          </a:prstGeom>
        </p:spPr>
      </p:pic>
      <p:sp>
        <p:nvSpPr>
          <p:cNvPr id="5" name="Body text copy">
            <a:extLst>
              <a:ext uri="{FF2B5EF4-FFF2-40B4-BE49-F238E27FC236}">
                <a16:creationId xmlns:a16="http://schemas.microsoft.com/office/drawing/2014/main" id="{0EADF140-AEBE-40BC-9437-4BD9942BACC8}"/>
              </a:ext>
            </a:extLst>
          </p:cNvPr>
          <p:cNvSpPr/>
          <p:nvPr/>
        </p:nvSpPr>
        <p:spPr>
          <a:xfrm>
            <a:off x="7834129" y="6292041"/>
            <a:ext cx="4609563" cy="338749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Open Sans"/>
                <a:ea typeface="+mn-ea"/>
                <a:cs typeface="Open Sans"/>
              </a:rPr>
              <a:t>theseafarerscharity.org</a:t>
            </a:r>
          </a:p>
        </p:txBody>
      </p:sp>
      <p:pic>
        <p:nvPicPr>
          <p:cNvPr id="10" name="Shape-8">
            <a:extLst>
              <a:ext uri="{FF2B5EF4-FFF2-40B4-BE49-F238E27FC236}">
                <a16:creationId xmlns:a16="http://schemas.microsoft.com/office/drawing/2014/main" id="{7480B32F-8E87-46D1-84E0-92D0A9042EAF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970980" y="1801663"/>
            <a:ext cx="639215" cy="88680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4D215965-9DCF-4B6E-BF6E-1F5C64DB2D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6" y="6292041"/>
            <a:ext cx="678504" cy="46242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8826584D-97AF-4E55-BB24-D904245E49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19" y="6230918"/>
            <a:ext cx="571794" cy="5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9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545192-D1DE-6914-ED21-F514D617FE20}"/>
              </a:ext>
            </a:extLst>
          </p:cNvPr>
          <p:cNvSpPr txBox="1"/>
          <p:nvPr/>
        </p:nvSpPr>
        <p:spPr>
          <a:xfrm>
            <a:off x="868837" y="970032"/>
            <a:ext cx="1045432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‘There was another one who cornered me into this pantry. I was just putting my plate and he came and I couldn’t go out, he was asking for a kiss or to be touched and he was showing me his private parts already[…]I didn’t tell anybody about it’.</a:t>
            </a:r>
            <a:r>
              <a:rPr lang="en-US" sz="2800" dirty="0"/>
              <a:t> (Paula, Officer, Asia)</a:t>
            </a:r>
            <a:endParaRPr lang="en-GB" sz="2800" dirty="0"/>
          </a:p>
        </p:txBody>
      </p:sp>
      <p:pic>
        <p:nvPicPr>
          <p:cNvPr id="4" name="Shape-1">
            <a:extLst>
              <a:ext uri="{FF2B5EF4-FFF2-40B4-BE49-F238E27FC236}">
                <a16:creationId xmlns:a16="http://schemas.microsoft.com/office/drawing/2014/main" id="{12D88FB2-F145-4C08-AE69-BAC60CA34BCA}"/>
              </a:ext>
            </a:extLst>
          </p:cNvPr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0" y="6191199"/>
            <a:ext cx="12209238" cy="666801"/>
          </a:xfrm>
          <a:prstGeom prst="rect">
            <a:avLst/>
          </a:prstGeom>
        </p:spPr>
      </p:pic>
      <p:sp>
        <p:nvSpPr>
          <p:cNvPr id="5" name="Body text copy">
            <a:extLst>
              <a:ext uri="{FF2B5EF4-FFF2-40B4-BE49-F238E27FC236}">
                <a16:creationId xmlns:a16="http://schemas.microsoft.com/office/drawing/2014/main" id="{FD26359A-896F-4FF8-95DD-EB0852FB93CD}"/>
              </a:ext>
            </a:extLst>
          </p:cNvPr>
          <p:cNvSpPr/>
          <p:nvPr/>
        </p:nvSpPr>
        <p:spPr>
          <a:xfrm>
            <a:off x="7834129" y="6292041"/>
            <a:ext cx="4609563" cy="338749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Open Sans"/>
                <a:ea typeface="+mn-ea"/>
                <a:cs typeface="Open Sans"/>
              </a:rPr>
              <a:t>theseafarerscharity.org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12597194-6974-49A6-B80A-45AC43AB1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6" y="6292041"/>
            <a:ext cx="678504" cy="46242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678E76A9-98D2-406C-BF55-AA777A47C1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19" y="6230918"/>
            <a:ext cx="571794" cy="5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20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C452A0-29F5-1BA6-9514-6547C0291108}"/>
              </a:ext>
            </a:extLst>
          </p:cNvPr>
          <p:cNvSpPr txBox="1"/>
          <p:nvPr/>
        </p:nvSpPr>
        <p:spPr>
          <a:xfrm>
            <a:off x="681540" y="1009374"/>
            <a:ext cx="1064734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‘I am the type of person who does not complain as long as I can tolerate it […] there are lots of seafarers, neophytes who lost their lives at sea, you know, committed suicide or pushed in the middle of the ocean. I don’t want that to happen to me, so I just kept my complaints to myself’.</a:t>
            </a:r>
            <a:r>
              <a:rPr lang="en-US" sz="2800" dirty="0"/>
              <a:t> (Matilde, Officer, Asia)</a:t>
            </a:r>
            <a:endParaRPr lang="en-GB" sz="2800" dirty="0"/>
          </a:p>
        </p:txBody>
      </p:sp>
      <p:pic>
        <p:nvPicPr>
          <p:cNvPr id="4" name="Shape-1">
            <a:extLst>
              <a:ext uri="{FF2B5EF4-FFF2-40B4-BE49-F238E27FC236}">
                <a16:creationId xmlns:a16="http://schemas.microsoft.com/office/drawing/2014/main" id="{12C6152D-D1A7-40EB-A89E-2B30345BA7D7}"/>
              </a:ext>
            </a:extLst>
          </p:cNvPr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0" y="6191199"/>
            <a:ext cx="12209238" cy="666801"/>
          </a:xfrm>
          <a:prstGeom prst="rect">
            <a:avLst/>
          </a:prstGeom>
        </p:spPr>
      </p:pic>
      <p:sp>
        <p:nvSpPr>
          <p:cNvPr id="5" name="Body text copy">
            <a:extLst>
              <a:ext uri="{FF2B5EF4-FFF2-40B4-BE49-F238E27FC236}">
                <a16:creationId xmlns:a16="http://schemas.microsoft.com/office/drawing/2014/main" id="{FAAE0F03-641D-4BFC-BF9E-1C10D071939D}"/>
              </a:ext>
            </a:extLst>
          </p:cNvPr>
          <p:cNvSpPr/>
          <p:nvPr/>
        </p:nvSpPr>
        <p:spPr>
          <a:xfrm>
            <a:off x="7834129" y="6292041"/>
            <a:ext cx="4609563" cy="338749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Open Sans"/>
                <a:ea typeface="+mn-ea"/>
                <a:cs typeface="Open Sans"/>
              </a:rPr>
              <a:t>theseafarerscharity.org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93CD383C-304D-447E-AD9C-D4F9BAEAE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6" y="6292041"/>
            <a:ext cx="678504" cy="46242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CA9AA82F-629D-4777-BD3A-F03C2CD672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19" y="6230918"/>
            <a:ext cx="571794" cy="5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38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DDEA8B-A56D-3E16-B5F3-4FF1DE70B13D}"/>
              </a:ext>
            </a:extLst>
          </p:cNvPr>
          <p:cNvSpPr txBox="1"/>
          <p:nvPr/>
        </p:nvSpPr>
        <p:spPr>
          <a:xfrm>
            <a:off x="567179" y="1448110"/>
            <a:ext cx="1105764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‘One senior officer tried to harass me… he also entered the room and then locked the door then he wanted to kiss me. I said no, I pushed him and then I go to bosun, and I tell them that I will not stay there.[…]. This person wants to kiss me, …they laugh at me only. They said to me, ‘it’s okay he’s still single, he’s still single, it’s okay to kiss you’. </a:t>
            </a:r>
            <a:r>
              <a:rPr lang="en-US" sz="2800" dirty="0"/>
              <a:t>(Lynne, Rating, Asia)</a:t>
            </a:r>
            <a:endParaRPr lang="en-GB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3DD596-C6FC-3214-3825-DD7BE77A5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179" y="491331"/>
            <a:ext cx="10266473" cy="956779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rgbClr val="263864"/>
                </a:solidFill>
              </a:rPr>
              <a:t>Being alone with the problem</a:t>
            </a:r>
            <a:br>
              <a:rPr lang="en-GB" dirty="0">
                <a:solidFill>
                  <a:srgbClr val="263864"/>
                </a:solidFill>
              </a:rPr>
            </a:br>
            <a:endParaRPr lang="en-GB" dirty="0">
              <a:solidFill>
                <a:srgbClr val="263864"/>
              </a:solidFill>
            </a:endParaRP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00F28DBB-0E8F-4BE7-989D-C7E39F029FFB}"/>
              </a:ext>
            </a:extLst>
          </p:cNvPr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0" y="6191199"/>
            <a:ext cx="12209238" cy="666801"/>
          </a:xfrm>
          <a:prstGeom prst="rect">
            <a:avLst/>
          </a:prstGeom>
        </p:spPr>
      </p:pic>
      <p:sp>
        <p:nvSpPr>
          <p:cNvPr id="6" name="Body text copy">
            <a:extLst>
              <a:ext uri="{FF2B5EF4-FFF2-40B4-BE49-F238E27FC236}">
                <a16:creationId xmlns:a16="http://schemas.microsoft.com/office/drawing/2014/main" id="{A72F9A2B-D694-4E6F-B885-3D7F655BC0AD}"/>
              </a:ext>
            </a:extLst>
          </p:cNvPr>
          <p:cNvSpPr/>
          <p:nvPr/>
        </p:nvSpPr>
        <p:spPr>
          <a:xfrm>
            <a:off x="7834129" y="6292041"/>
            <a:ext cx="4609563" cy="338749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Open Sans"/>
                <a:ea typeface="+mn-ea"/>
                <a:cs typeface="Open Sans"/>
              </a:rPr>
              <a:t>theseafarerscharity.org</a:t>
            </a:r>
          </a:p>
        </p:txBody>
      </p:sp>
      <p:pic>
        <p:nvPicPr>
          <p:cNvPr id="11" name="Shape-8">
            <a:extLst>
              <a:ext uri="{FF2B5EF4-FFF2-40B4-BE49-F238E27FC236}">
                <a16:creationId xmlns:a16="http://schemas.microsoft.com/office/drawing/2014/main" id="{1369E96F-B875-4C61-9A6D-33A5301271A9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681540" y="1132220"/>
            <a:ext cx="639215" cy="88680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2101FCEF-AFB0-45C9-87A5-338F6729F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6" y="6292041"/>
            <a:ext cx="678504" cy="462427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3F535F7C-DF63-472A-B458-76B189BCDD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19" y="6230918"/>
            <a:ext cx="571794" cy="5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2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30F0B2-C87F-FD04-FC59-CB1D642526A1}"/>
              </a:ext>
            </a:extLst>
          </p:cNvPr>
          <p:cNvSpPr txBox="1"/>
          <p:nvPr/>
        </p:nvSpPr>
        <p:spPr>
          <a:xfrm>
            <a:off x="1071756" y="805878"/>
            <a:ext cx="1002069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‘He was an officer and I was ratings that time. […] He started kissing me on the side of my ears, like that. I tried to tell him off, but I ended up getting more disappointed, feeling bad because I thought that the other crew who saw what he did to me, but they did not do anything. They just acted like they didn’t see it. I slept that night with a knife and a radio on my bedside because I was really scared at that time. I was thinking he might enter my cabin’. </a:t>
            </a:r>
            <a:r>
              <a:rPr lang="en-US" sz="2800" dirty="0"/>
              <a:t>(</a:t>
            </a:r>
            <a:r>
              <a:rPr lang="en-US" sz="2800" dirty="0" err="1"/>
              <a:t>Arni</a:t>
            </a:r>
            <a:r>
              <a:rPr lang="en-US" sz="2800" dirty="0"/>
              <a:t>, Officer, Asia)</a:t>
            </a:r>
            <a:endParaRPr lang="en-GB" sz="2800" dirty="0"/>
          </a:p>
        </p:txBody>
      </p:sp>
      <p:pic>
        <p:nvPicPr>
          <p:cNvPr id="4" name="Shape-1">
            <a:extLst>
              <a:ext uri="{FF2B5EF4-FFF2-40B4-BE49-F238E27FC236}">
                <a16:creationId xmlns:a16="http://schemas.microsoft.com/office/drawing/2014/main" id="{A3C31291-6C89-46F6-A1D2-770F20A3ED87}"/>
              </a:ext>
            </a:extLst>
          </p:cNvPr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0" y="6180048"/>
            <a:ext cx="12209238" cy="666801"/>
          </a:xfrm>
          <a:prstGeom prst="rect">
            <a:avLst/>
          </a:prstGeom>
        </p:spPr>
      </p:pic>
      <p:sp>
        <p:nvSpPr>
          <p:cNvPr id="5" name="Body text copy">
            <a:extLst>
              <a:ext uri="{FF2B5EF4-FFF2-40B4-BE49-F238E27FC236}">
                <a16:creationId xmlns:a16="http://schemas.microsoft.com/office/drawing/2014/main" id="{F90CF240-F06B-4CC1-93EB-A10F55128A34}"/>
              </a:ext>
            </a:extLst>
          </p:cNvPr>
          <p:cNvSpPr/>
          <p:nvPr/>
        </p:nvSpPr>
        <p:spPr>
          <a:xfrm>
            <a:off x="7834129" y="6280890"/>
            <a:ext cx="4609563" cy="338749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Open Sans"/>
                <a:ea typeface="+mn-ea"/>
                <a:cs typeface="Open Sans"/>
              </a:rPr>
              <a:t>theseafarerscharity.org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6A02991C-F8E3-4C13-8BEB-F842B3B79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6" y="6292041"/>
            <a:ext cx="678504" cy="46242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C30AECED-EF1B-44F7-82BC-E5DBE68ACE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19" y="6230918"/>
            <a:ext cx="571794" cy="5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33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BF1E6-155E-347D-F8E4-7FFF804F3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263864"/>
                </a:solidFill>
              </a:rPr>
              <a:t>The consequences of fear</a:t>
            </a:r>
            <a:endParaRPr lang="en-GB" b="1" dirty="0">
              <a:solidFill>
                <a:srgbClr val="26386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A938B-B544-F3EE-DEB9-4BEBDFB2B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‘I also have a double lock inside my cabin, or I put a chair on my door so that if I am sleeping […]. So that if I will notice that someone is trying to open my door at least I am aware. At least, I am ready to defend myself’. </a:t>
            </a:r>
            <a:r>
              <a:rPr lang="en-US" dirty="0"/>
              <a:t>(Geraldine, Rating, Asia)</a:t>
            </a:r>
            <a:endParaRPr lang="en-GB" dirty="0"/>
          </a:p>
        </p:txBody>
      </p:sp>
      <p:pic>
        <p:nvPicPr>
          <p:cNvPr id="4" name="Shape-1">
            <a:extLst>
              <a:ext uri="{FF2B5EF4-FFF2-40B4-BE49-F238E27FC236}">
                <a16:creationId xmlns:a16="http://schemas.microsoft.com/office/drawing/2014/main" id="{7C62CF34-8152-41C4-9620-AD0DD4B8619F}"/>
              </a:ext>
            </a:extLst>
          </p:cNvPr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0" y="6191199"/>
            <a:ext cx="12209238" cy="666801"/>
          </a:xfrm>
          <a:prstGeom prst="rect">
            <a:avLst/>
          </a:prstGeom>
        </p:spPr>
      </p:pic>
      <p:sp>
        <p:nvSpPr>
          <p:cNvPr id="5" name="Body text copy">
            <a:extLst>
              <a:ext uri="{FF2B5EF4-FFF2-40B4-BE49-F238E27FC236}">
                <a16:creationId xmlns:a16="http://schemas.microsoft.com/office/drawing/2014/main" id="{F93B22D5-2A1B-4559-B6DE-4181DB66C3D2}"/>
              </a:ext>
            </a:extLst>
          </p:cNvPr>
          <p:cNvSpPr/>
          <p:nvPr/>
        </p:nvSpPr>
        <p:spPr>
          <a:xfrm>
            <a:off x="7834129" y="6292041"/>
            <a:ext cx="4609563" cy="338749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Open Sans"/>
                <a:ea typeface="+mn-ea"/>
                <a:cs typeface="Open Sans"/>
              </a:rPr>
              <a:t>theseafarerscharity.org</a:t>
            </a:r>
          </a:p>
        </p:txBody>
      </p:sp>
      <p:pic>
        <p:nvPicPr>
          <p:cNvPr id="10" name="Shape-8">
            <a:extLst>
              <a:ext uri="{FF2B5EF4-FFF2-40B4-BE49-F238E27FC236}">
                <a16:creationId xmlns:a16="http://schemas.microsoft.com/office/drawing/2014/main" id="{AF51296F-FE76-4EC8-B678-6F3C3B558630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948150" y="1513821"/>
            <a:ext cx="639215" cy="88680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7CDE382C-37CC-4B86-BC21-DF9038A29A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6" y="6292041"/>
            <a:ext cx="678504" cy="46242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87BB4010-9A0E-4078-B83A-1DCAFAFA84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19" y="6230918"/>
            <a:ext cx="571794" cy="5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01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arm machine&#10;&#10;Description automatically generated">
            <a:extLst>
              <a:ext uri="{FF2B5EF4-FFF2-40B4-BE49-F238E27FC236}">
                <a16:creationId xmlns:a16="http://schemas.microsoft.com/office/drawing/2014/main" id="{6EB5BB5D-E163-A767-6699-25323F1CF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782" y="0"/>
            <a:ext cx="6460435" cy="6858000"/>
          </a:xfrm>
          <a:prstGeom prst="rect">
            <a:avLst/>
          </a:prstGeom>
        </p:spPr>
      </p:pic>
      <p:pic>
        <p:nvPicPr>
          <p:cNvPr id="11" name="Shape-1">
            <a:extLst>
              <a:ext uri="{FF2B5EF4-FFF2-40B4-BE49-F238E27FC236}">
                <a16:creationId xmlns:a16="http://schemas.microsoft.com/office/drawing/2014/main" id="{B6C868E3-04D6-4939-ACF0-64AE5C372AF4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0" y="6191199"/>
            <a:ext cx="12209238" cy="666801"/>
          </a:xfrm>
          <a:prstGeom prst="rect">
            <a:avLst/>
          </a:prstGeom>
        </p:spPr>
      </p:pic>
      <p:sp>
        <p:nvSpPr>
          <p:cNvPr id="12" name="Body text copy">
            <a:extLst>
              <a:ext uri="{FF2B5EF4-FFF2-40B4-BE49-F238E27FC236}">
                <a16:creationId xmlns:a16="http://schemas.microsoft.com/office/drawing/2014/main" id="{8BFAE3B8-0DEA-4399-A671-6790680801DB}"/>
              </a:ext>
            </a:extLst>
          </p:cNvPr>
          <p:cNvSpPr/>
          <p:nvPr/>
        </p:nvSpPr>
        <p:spPr>
          <a:xfrm>
            <a:off x="7834129" y="6292041"/>
            <a:ext cx="4609563" cy="338749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Open Sans"/>
                <a:ea typeface="+mn-ea"/>
                <a:cs typeface="Open Sans"/>
              </a:rPr>
              <a:t>theseafarerscharity.org</a:t>
            </a:r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8B8EFA4D-7BDD-4428-B64F-1ACF89E55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6" y="6292041"/>
            <a:ext cx="678504" cy="462427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FA01D2B0-0B9D-4624-9BF8-F0ECBC0486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19" y="6230918"/>
            <a:ext cx="571794" cy="5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62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3BA04A-7720-59F4-83C4-ACFFB8737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263864"/>
                </a:solidFill>
              </a:rPr>
              <a:t>Fear of gossip also leads to (self) isolation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DD7064-64D5-097A-7DD3-75E4D8840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302" y="1967929"/>
            <a:ext cx="10515600" cy="4351338"/>
          </a:xfrm>
        </p:spPr>
        <p:txBody>
          <a:bodyPr>
            <a:noAutofit/>
          </a:bodyPr>
          <a:lstStyle/>
          <a:p>
            <a:r>
              <a:rPr lang="en-US" i="1" dirty="0"/>
              <a:t>‘If I spend any amount of time with any single person on board, it’s all gossip, it’s if I play FIFA with the AB, it’s all, oh, they must be up to no good, or sleeping together. … you don’t feel like you can have friends on board, because it’s always the gossip around that, which you don’t want on board’. </a:t>
            </a:r>
            <a:r>
              <a:rPr lang="en-US" dirty="0"/>
              <a:t>(</a:t>
            </a:r>
            <a:r>
              <a:rPr lang="en-US" dirty="0" err="1"/>
              <a:t>Arni</a:t>
            </a:r>
            <a:r>
              <a:rPr lang="en-US" dirty="0"/>
              <a:t>, Officer, Europe)</a:t>
            </a:r>
            <a:endParaRPr lang="en-GB" dirty="0"/>
          </a:p>
        </p:txBody>
      </p:sp>
      <p:pic>
        <p:nvPicPr>
          <p:cNvPr id="6" name="Shape-1">
            <a:extLst>
              <a:ext uri="{FF2B5EF4-FFF2-40B4-BE49-F238E27FC236}">
                <a16:creationId xmlns:a16="http://schemas.microsoft.com/office/drawing/2014/main" id="{2DE4930C-13E9-4948-B0E8-49FD7D2A2A3E}"/>
              </a:ext>
            </a:extLst>
          </p:cNvPr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0" y="6191199"/>
            <a:ext cx="12209238" cy="666801"/>
          </a:xfrm>
          <a:prstGeom prst="rect">
            <a:avLst/>
          </a:prstGeom>
        </p:spPr>
      </p:pic>
      <p:sp>
        <p:nvSpPr>
          <p:cNvPr id="7" name="Body text copy">
            <a:extLst>
              <a:ext uri="{FF2B5EF4-FFF2-40B4-BE49-F238E27FC236}">
                <a16:creationId xmlns:a16="http://schemas.microsoft.com/office/drawing/2014/main" id="{B6F45ECE-49C7-438E-9A36-A7226EA6F97B}"/>
              </a:ext>
            </a:extLst>
          </p:cNvPr>
          <p:cNvSpPr/>
          <p:nvPr/>
        </p:nvSpPr>
        <p:spPr>
          <a:xfrm>
            <a:off x="7834129" y="6292041"/>
            <a:ext cx="4609563" cy="338749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Open Sans"/>
                <a:ea typeface="+mn-ea"/>
                <a:cs typeface="Open Sans"/>
              </a:rPr>
              <a:t>theseafarerscharity.org</a:t>
            </a:r>
          </a:p>
        </p:txBody>
      </p:sp>
      <p:pic>
        <p:nvPicPr>
          <p:cNvPr id="12" name="Shape-8">
            <a:extLst>
              <a:ext uri="{FF2B5EF4-FFF2-40B4-BE49-F238E27FC236}">
                <a16:creationId xmlns:a16="http://schemas.microsoft.com/office/drawing/2014/main" id="{0DBBFF5A-50EA-417D-85A0-B8982D3FF52B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948150" y="1744805"/>
            <a:ext cx="639215" cy="88680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6149474F-3E35-4D36-A7E5-98AB01C3B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6" y="6292041"/>
            <a:ext cx="678504" cy="46242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18A7925-2C74-44AD-913A-5599EEF370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19" y="6230918"/>
            <a:ext cx="571794" cy="5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33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9A7211-8108-5178-5EFD-052C5CAE9063}"/>
              </a:ext>
            </a:extLst>
          </p:cNvPr>
          <p:cNvSpPr txBox="1"/>
          <p:nvPr/>
        </p:nvSpPr>
        <p:spPr>
          <a:xfrm>
            <a:off x="886120" y="639114"/>
            <a:ext cx="1026579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263864"/>
                </a:solidFill>
                <a:latin typeface="+mj-lt"/>
              </a:rPr>
              <a:t>Fear and  isolation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‘These men once you have talked to them, they assume a lot. They assume easily. That’s why I don’t usually talk to them, they can only see me when I have my duty. For example, I don’t join them during break time. They understand that anyway. […] You as a woman, me as a female onboard, I have to distance myself’. </a:t>
            </a:r>
            <a:r>
              <a:rPr lang="en-US" sz="2800" dirty="0"/>
              <a:t>(Jen, officer, Asia)</a:t>
            </a:r>
            <a:endParaRPr lang="en-GB" sz="2800" dirty="0"/>
          </a:p>
        </p:txBody>
      </p:sp>
      <p:pic>
        <p:nvPicPr>
          <p:cNvPr id="4" name="Shape-1">
            <a:extLst>
              <a:ext uri="{FF2B5EF4-FFF2-40B4-BE49-F238E27FC236}">
                <a16:creationId xmlns:a16="http://schemas.microsoft.com/office/drawing/2014/main" id="{45C161C3-B5DE-4B45-8094-711ED16FECCF}"/>
              </a:ext>
            </a:extLst>
          </p:cNvPr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0" y="6191199"/>
            <a:ext cx="12209238" cy="666801"/>
          </a:xfrm>
          <a:prstGeom prst="rect">
            <a:avLst/>
          </a:prstGeom>
        </p:spPr>
      </p:pic>
      <p:sp>
        <p:nvSpPr>
          <p:cNvPr id="5" name="Body text copy">
            <a:extLst>
              <a:ext uri="{FF2B5EF4-FFF2-40B4-BE49-F238E27FC236}">
                <a16:creationId xmlns:a16="http://schemas.microsoft.com/office/drawing/2014/main" id="{B3285940-740B-402D-999A-77CAE78EE45A}"/>
              </a:ext>
            </a:extLst>
          </p:cNvPr>
          <p:cNvSpPr/>
          <p:nvPr/>
        </p:nvSpPr>
        <p:spPr>
          <a:xfrm>
            <a:off x="7834129" y="6292041"/>
            <a:ext cx="4609563" cy="338749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Open Sans"/>
                <a:ea typeface="+mn-ea"/>
                <a:cs typeface="Open Sans"/>
              </a:rPr>
              <a:t>theseafarerscharity.org</a:t>
            </a:r>
          </a:p>
        </p:txBody>
      </p:sp>
      <p:pic>
        <p:nvPicPr>
          <p:cNvPr id="10" name="Shape-8">
            <a:extLst>
              <a:ext uri="{FF2B5EF4-FFF2-40B4-BE49-F238E27FC236}">
                <a16:creationId xmlns:a16="http://schemas.microsoft.com/office/drawing/2014/main" id="{09D0E31A-E5CB-459E-AE2F-0C6130215677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40090" y="1509905"/>
            <a:ext cx="639215" cy="88680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712231FD-B226-423E-BCE1-15B02BE6B0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6" y="6292041"/>
            <a:ext cx="678504" cy="46242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E7CEA429-6A23-4D85-8694-CFBDDF582B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19" y="6230918"/>
            <a:ext cx="571794" cy="5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11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orking on a computer&#10;&#10;Description automatically generated with medium confidence">
            <a:extLst>
              <a:ext uri="{FF2B5EF4-FFF2-40B4-BE49-F238E27FC236}">
                <a16:creationId xmlns:a16="http://schemas.microsoft.com/office/drawing/2014/main" id="{74369ED6-264B-E9CF-9E0B-84DB1B342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58" y="0"/>
            <a:ext cx="7841974" cy="6858000"/>
          </a:xfrm>
          <a:prstGeom prst="rect">
            <a:avLst/>
          </a:prstGeom>
        </p:spPr>
      </p:pic>
      <p:pic>
        <p:nvPicPr>
          <p:cNvPr id="4" name="Shape-1">
            <a:extLst>
              <a:ext uri="{FF2B5EF4-FFF2-40B4-BE49-F238E27FC236}">
                <a16:creationId xmlns:a16="http://schemas.microsoft.com/office/drawing/2014/main" id="{22921F2D-F967-4184-99DD-D77DE62AF310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0" y="6191199"/>
            <a:ext cx="12209238" cy="666801"/>
          </a:xfrm>
          <a:prstGeom prst="rect">
            <a:avLst/>
          </a:prstGeom>
        </p:spPr>
      </p:pic>
      <p:sp>
        <p:nvSpPr>
          <p:cNvPr id="5" name="Body text copy">
            <a:extLst>
              <a:ext uri="{FF2B5EF4-FFF2-40B4-BE49-F238E27FC236}">
                <a16:creationId xmlns:a16="http://schemas.microsoft.com/office/drawing/2014/main" id="{89571475-7BE3-477D-BB43-6099A954A869}"/>
              </a:ext>
            </a:extLst>
          </p:cNvPr>
          <p:cNvSpPr/>
          <p:nvPr/>
        </p:nvSpPr>
        <p:spPr>
          <a:xfrm>
            <a:off x="7834129" y="6292041"/>
            <a:ext cx="4609563" cy="338749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Open Sans"/>
                <a:ea typeface="+mn-ea"/>
                <a:cs typeface="Open Sans"/>
              </a:rPr>
              <a:t>theseafarerscharity.org</a:t>
            </a: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6F3F268A-834C-49C6-B401-45863E4B1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6" y="6292041"/>
            <a:ext cx="678504" cy="462427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5BE03AAB-E676-435C-A6B6-B090C21FD2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19" y="6230918"/>
            <a:ext cx="571794" cy="5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11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AF69B-622F-F153-4508-3BCD8F5D6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263864"/>
                </a:solidFill>
              </a:rPr>
              <a:t>What provision do women need/want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95665-6D52-6DC8-AA0D-C33024289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302" y="1725751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Personal face to face interaction (sometimes prefer to interact with women)</a:t>
            </a:r>
          </a:p>
          <a:p>
            <a:r>
              <a:rPr lang="en-GB" dirty="0"/>
              <a:t>Digital links with women who have had experience at sea and can offer support/counselling</a:t>
            </a:r>
          </a:p>
          <a:p>
            <a:r>
              <a:rPr lang="en-GB" dirty="0"/>
              <a:t>Products in seafarers’ centres that meet their needs (menstrual and beauty, clothing and souvenirs)</a:t>
            </a:r>
          </a:p>
          <a:p>
            <a:r>
              <a:rPr lang="en-GB" dirty="0"/>
              <a:t>Access too bulk sanitary disposal facilities</a:t>
            </a:r>
          </a:p>
          <a:p>
            <a:r>
              <a:rPr lang="en-GB" dirty="0"/>
              <a:t>Access to facilities catering for women </a:t>
            </a:r>
          </a:p>
          <a:p>
            <a:r>
              <a:rPr lang="en-GB" dirty="0"/>
              <a:t>Information about available port-based support and facilities which are targeted to their needs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NB it is important that women are not doubly penalised for their minority status – on board AND in terms of port-based provision for their needs.</a:t>
            </a:r>
          </a:p>
          <a:p>
            <a:endParaRPr lang="en-GB" dirty="0"/>
          </a:p>
        </p:txBody>
      </p:sp>
      <p:pic>
        <p:nvPicPr>
          <p:cNvPr id="4" name="Shape-1">
            <a:extLst>
              <a:ext uri="{FF2B5EF4-FFF2-40B4-BE49-F238E27FC236}">
                <a16:creationId xmlns:a16="http://schemas.microsoft.com/office/drawing/2014/main" id="{E2878F3E-E2AF-4210-B084-4EA17714AE4C}"/>
              </a:ext>
            </a:extLst>
          </p:cNvPr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0" y="6191199"/>
            <a:ext cx="12209238" cy="666801"/>
          </a:xfrm>
          <a:prstGeom prst="rect">
            <a:avLst/>
          </a:prstGeom>
        </p:spPr>
      </p:pic>
      <p:sp>
        <p:nvSpPr>
          <p:cNvPr id="5" name="Body text copy">
            <a:extLst>
              <a:ext uri="{FF2B5EF4-FFF2-40B4-BE49-F238E27FC236}">
                <a16:creationId xmlns:a16="http://schemas.microsoft.com/office/drawing/2014/main" id="{541D6FEF-5D3F-4389-856C-E42596A6D446}"/>
              </a:ext>
            </a:extLst>
          </p:cNvPr>
          <p:cNvSpPr/>
          <p:nvPr/>
        </p:nvSpPr>
        <p:spPr>
          <a:xfrm>
            <a:off x="7834129" y="6292041"/>
            <a:ext cx="4609563" cy="338749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Open Sans"/>
                <a:ea typeface="+mn-ea"/>
                <a:cs typeface="Open Sans"/>
              </a:rPr>
              <a:t>theseafarerscharity.org</a:t>
            </a:r>
          </a:p>
        </p:txBody>
      </p:sp>
      <p:pic>
        <p:nvPicPr>
          <p:cNvPr id="10" name="Shape-8">
            <a:extLst>
              <a:ext uri="{FF2B5EF4-FFF2-40B4-BE49-F238E27FC236}">
                <a16:creationId xmlns:a16="http://schemas.microsoft.com/office/drawing/2014/main" id="{0F1356E2-1DE3-48B4-B07C-2631E89CE9C0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948150" y="1458287"/>
            <a:ext cx="639215" cy="88680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86F84C0-092F-4B4C-AEB5-1066C52C5D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6" y="6292041"/>
            <a:ext cx="678504" cy="46242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D0CAE6C-DD1F-4476-B020-81C8190624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19" y="6230918"/>
            <a:ext cx="571794" cy="5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72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engine, clothes&#10;&#10;Description automatically generated">
            <a:extLst>
              <a:ext uri="{FF2B5EF4-FFF2-40B4-BE49-F238E27FC236}">
                <a16:creationId xmlns:a16="http://schemas.microsoft.com/office/drawing/2014/main" id="{CF34DC02-10BD-0F46-35B9-85FBC0249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40733" y="-573008"/>
            <a:ext cx="6825169" cy="7971185"/>
          </a:xfrm>
          <a:prstGeom prst="rect">
            <a:avLst/>
          </a:prstGeom>
        </p:spPr>
      </p:pic>
      <p:pic>
        <p:nvPicPr>
          <p:cNvPr id="4" name="Shape-1">
            <a:extLst>
              <a:ext uri="{FF2B5EF4-FFF2-40B4-BE49-F238E27FC236}">
                <a16:creationId xmlns:a16="http://schemas.microsoft.com/office/drawing/2014/main" id="{481C341F-F294-40A9-957A-5E219163DD23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0" y="6191199"/>
            <a:ext cx="12209238" cy="666801"/>
          </a:xfrm>
          <a:prstGeom prst="rect">
            <a:avLst/>
          </a:prstGeom>
        </p:spPr>
      </p:pic>
      <p:sp>
        <p:nvSpPr>
          <p:cNvPr id="5" name="Body text copy">
            <a:extLst>
              <a:ext uri="{FF2B5EF4-FFF2-40B4-BE49-F238E27FC236}">
                <a16:creationId xmlns:a16="http://schemas.microsoft.com/office/drawing/2014/main" id="{15109BCA-7BB4-47D4-AEEC-3C6F1DDA2320}"/>
              </a:ext>
            </a:extLst>
          </p:cNvPr>
          <p:cNvSpPr/>
          <p:nvPr/>
        </p:nvSpPr>
        <p:spPr>
          <a:xfrm>
            <a:off x="7834129" y="6292041"/>
            <a:ext cx="4609563" cy="338749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Open Sans"/>
                <a:ea typeface="+mn-ea"/>
                <a:cs typeface="Open Sans"/>
              </a:rPr>
              <a:t>theseafarerscharity.org</a:t>
            </a: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58DAD4E6-B013-4EEE-A743-484AA4D1B4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6" y="6292041"/>
            <a:ext cx="678504" cy="462427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B0DFAB8B-2259-41B4-89C7-5C092263A3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19" y="6230918"/>
            <a:ext cx="571794" cy="5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14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utterstock_755022088">
            <a:extLst>
              <a:ext uri="{FF2B5EF4-FFF2-40B4-BE49-F238E27FC236}">
                <a16:creationId xmlns:a16="http://schemas.microsoft.com/office/drawing/2014/main" id="{AF5353F8-0A0B-471E-ACBE-971C62AEF130}"/>
              </a:ext>
            </a:extLst>
          </p:cNvPr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-104775" y="0"/>
            <a:ext cx="12296775" cy="68570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8AF69B-622F-F153-4508-3BCD8F5D6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234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Thank you for supporting the </a:t>
            </a:r>
            <a:r>
              <a:rPr lang="en-GB" sz="60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welfare of women at sea</a:t>
            </a:r>
            <a:endParaRPr lang="en-GB" sz="6000" dirty="0">
              <a:solidFill>
                <a:schemeClr val="accent5"/>
              </a:solidFill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87877DA-407C-4B3F-8048-61B58D6661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799" y="4588621"/>
            <a:ext cx="1625342" cy="1107734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452CC887-B357-4FBC-A21D-A74A5753E9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20" y="4479706"/>
            <a:ext cx="1296366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03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0520-81E1-38F6-DB52-7706D9CD30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263864"/>
                </a:solidFill>
              </a:rPr>
              <a:t>The port-based welfare needs of women seafarers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D2F648-1260-6615-EE1E-04015BFAF1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Professor Helen Sampson</a:t>
            </a:r>
          </a:p>
          <a:p>
            <a:r>
              <a:rPr lang="en-GB" dirty="0"/>
              <a:t>Seafarers International Research Centre</a:t>
            </a:r>
          </a:p>
          <a:p>
            <a:r>
              <a:rPr lang="en-GB" dirty="0"/>
              <a:t>School of Social Sciences</a:t>
            </a:r>
          </a:p>
          <a:p>
            <a:r>
              <a:rPr lang="en-GB" dirty="0"/>
              <a:t>Cardiff University</a:t>
            </a:r>
          </a:p>
        </p:txBody>
      </p:sp>
      <p:pic>
        <p:nvPicPr>
          <p:cNvPr id="11" name="Shape-1">
            <a:extLst>
              <a:ext uri="{FF2B5EF4-FFF2-40B4-BE49-F238E27FC236}">
                <a16:creationId xmlns:a16="http://schemas.microsoft.com/office/drawing/2014/main" id="{C390DF4C-7DEF-4443-B0A8-D31AECAE6637}"/>
              </a:ext>
            </a:extLst>
          </p:cNvPr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0" y="6191199"/>
            <a:ext cx="12209238" cy="666801"/>
          </a:xfrm>
          <a:prstGeom prst="rect">
            <a:avLst/>
          </a:prstGeom>
        </p:spPr>
      </p:pic>
      <p:sp>
        <p:nvSpPr>
          <p:cNvPr id="12" name="Body text copy">
            <a:extLst>
              <a:ext uri="{FF2B5EF4-FFF2-40B4-BE49-F238E27FC236}">
                <a16:creationId xmlns:a16="http://schemas.microsoft.com/office/drawing/2014/main" id="{3D0AC016-A1C6-434B-BAAD-AD130DF17C92}"/>
              </a:ext>
            </a:extLst>
          </p:cNvPr>
          <p:cNvSpPr/>
          <p:nvPr/>
        </p:nvSpPr>
        <p:spPr>
          <a:xfrm>
            <a:off x="7834129" y="6292041"/>
            <a:ext cx="4609563" cy="338749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Open Sans"/>
                <a:ea typeface="+mn-ea"/>
                <a:cs typeface="Open Sans"/>
              </a:rPr>
              <a:t>theseafarerscharity.org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3DDF43B9-8114-4FFF-904C-0B3EDAFC0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6" y="6292041"/>
            <a:ext cx="678504" cy="462427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8D46594F-CD8D-4684-9CBA-BA818BF26C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19" y="6230918"/>
            <a:ext cx="571794" cy="5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28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D6FD2-66B2-EAC6-E86F-4EAB52597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148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263864"/>
                </a:solidFill>
              </a:rPr>
              <a:t>Because of their minority status women face a very particular situation on board cargo 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38C55-3AAD-451F-EC67-A4982272A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148" y="2279452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Made to feel unwelcome</a:t>
            </a:r>
          </a:p>
          <a:p>
            <a:r>
              <a:rPr lang="en-GB" dirty="0"/>
              <a:t>Needs are not met (PPE and menstruation)</a:t>
            </a:r>
          </a:p>
          <a:p>
            <a:r>
              <a:rPr lang="en-GB" dirty="0"/>
              <a:t>Socially excluded as a consequence of masculine behaviours – jokes and pornography</a:t>
            </a:r>
          </a:p>
          <a:p>
            <a:r>
              <a:rPr lang="en-GB" dirty="0"/>
              <a:t>Socially isolate themselves to avoid gossip and harassment</a:t>
            </a:r>
          </a:p>
          <a:p>
            <a:r>
              <a:rPr lang="en-GB" dirty="0"/>
              <a:t>Live in fear of assault from  colleagues</a:t>
            </a:r>
          </a:p>
          <a:p>
            <a:r>
              <a:rPr lang="en-GB" dirty="0"/>
              <a:t>May have experienced assault and feel unable to report it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2" name="Shape-1">
            <a:extLst>
              <a:ext uri="{FF2B5EF4-FFF2-40B4-BE49-F238E27FC236}">
                <a16:creationId xmlns:a16="http://schemas.microsoft.com/office/drawing/2014/main" id="{F2D5421F-BC01-4E28-8A4C-2F285A53DCAE}"/>
              </a:ext>
            </a:extLst>
          </p:cNvPr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0" y="6191199"/>
            <a:ext cx="12209238" cy="666801"/>
          </a:xfrm>
          <a:prstGeom prst="rect">
            <a:avLst/>
          </a:prstGeom>
        </p:spPr>
      </p:pic>
      <p:sp>
        <p:nvSpPr>
          <p:cNvPr id="13" name="Body text copy">
            <a:extLst>
              <a:ext uri="{FF2B5EF4-FFF2-40B4-BE49-F238E27FC236}">
                <a16:creationId xmlns:a16="http://schemas.microsoft.com/office/drawing/2014/main" id="{F94CB0AE-7751-46A0-A4F7-2EAF966FF8D8}"/>
              </a:ext>
            </a:extLst>
          </p:cNvPr>
          <p:cNvSpPr/>
          <p:nvPr/>
        </p:nvSpPr>
        <p:spPr>
          <a:xfrm>
            <a:off x="7834129" y="6292041"/>
            <a:ext cx="4609563" cy="338749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Open Sans"/>
                <a:ea typeface="+mn-ea"/>
                <a:cs typeface="Open Sans"/>
              </a:rPr>
              <a:t>theseafarerscharity.org</a:t>
            </a:r>
          </a:p>
        </p:txBody>
      </p:sp>
      <p:pic>
        <p:nvPicPr>
          <p:cNvPr id="20" name="Shape-8">
            <a:extLst>
              <a:ext uri="{FF2B5EF4-FFF2-40B4-BE49-F238E27FC236}">
                <a16:creationId xmlns:a16="http://schemas.microsoft.com/office/drawing/2014/main" id="{E8140F34-CBC5-45C8-B031-5BD62C63F9B7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882126" y="1994436"/>
            <a:ext cx="639215" cy="88680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A8D19D0E-C927-4A81-9EE9-3F80B56D20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6" y="6292041"/>
            <a:ext cx="678504" cy="462427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2D5EE31-4B08-40E9-B370-2B78396982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19" y="6230918"/>
            <a:ext cx="571794" cy="5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74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D771D-FA2A-8BD2-57A8-D81BF7D8F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274" y="935633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263864"/>
                </a:solidFill>
              </a:rPr>
              <a:t>Feeling unwelcome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DE7E4-1AEB-0E5C-DDBB-F60A5BBD5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274" y="2506662"/>
            <a:ext cx="10515600" cy="4351338"/>
          </a:xfrm>
        </p:spPr>
        <p:txBody>
          <a:bodyPr/>
          <a:lstStyle/>
          <a:p>
            <a:r>
              <a:rPr lang="en-US" i="1" dirty="0"/>
              <a:t>‘I have experienced a lot of crew mates that still think that […] This is not a world for you, this is not an industry for you, it’s always like that</a:t>
            </a:r>
            <a:r>
              <a:rPr lang="en-US" dirty="0"/>
              <a:t>’. (Marni, Rating, Asia)</a:t>
            </a:r>
            <a:endParaRPr lang="en-GB" dirty="0"/>
          </a:p>
        </p:txBody>
      </p:sp>
      <p:pic>
        <p:nvPicPr>
          <p:cNvPr id="4" name="Shape-1">
            <a:extLst>
              <a:ext uri="{FF2B5EF4-FFF2-40B4-BE49-F238E27FC236}">
                <a16:creationId xmlns:a16="http://schemas.microsoft.com/office/drawing/2014/main" id="{1798E9D1-8257-44AA-B908-8914980BADBB}"/>
              </a:ext>
            </a:extLst>
          </p:cNvPr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0" y="6202350"/>
            <a:ext cx="12209238" cy="666801"/>
          </a:xfrm>
          <a:prstGeom prst="rect">
            <a:avLst/>
          </a:prstGeom>
        </p:spPr>
      </p:pic>
      <p:sp>
        <p:nvSpPr>
          <p:cNvPr id="5" name="Body text copy">
            <a:extLst>
              <a:ext uri="{FF2B5EF4-FFF2-40B4-BE49-F238E27FC236}">
                <a16:creationId xmlns:a16="http://schemas.microsoft.com/office/drawing/2014/main" id="{AA2C3670-26C2-487B-BF1F-C0521C53E54B}"/>
              </a:ext>
            </a:extLst>
          </p:cNvPr>
          <p:cNvSpPr/>
          <p:nvPr/>
        </p:nvSpPr>
        <p:spPr>
          <a:xfrm>
            <a:off x="7834129" y="6303192"/>
            <a:ext cx="4609563" cy="338749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Open Sans"/>
                <a:ea typeface="+mn-ea"/>
                <a:cs typeface="Open Sans"/>
              </a:rPr>
              <a:t>theseafarerscharity.org</a:t>
            </a:r>
          </a:p>
        </p:txBody>
      </p:sp>
      <p:pic>
        <p:nvPicPr>
          <p:cNvPr id="10" name="Shape-8">
            <a:extLst>
              <a:ext uri="{FF2B5EF4-FFF2-40B4-BE49-F238E27FC236}">
                <a16:creationId xmlns:a16="http://schemas.microsoft.com/office/drawing/2014/main" id="{B42E19B3-7209-4D0C-972A-2C8830BAF723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882126" y="2133752"/>
            <a:ext cx="639215" cy="88680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5D6B0A19-2645-40E3-9792-209415ACB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6" y="6292041"/>
            <a:ext cx="678504" cy="46242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80A56800-C744-43E6-88DF-2517E1048E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19" y="6230918"/>
            <a:ext cx="571794" cy="5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40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31E49-950B-13CC-44C1-45B97812C0A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7302" y="560865"/>
            <a:ext cx="10515600" cy="4791075"/>
          </a:xfrm>
        </p:spPr>
        <p:txBody>
          <a:bodyPr>
            <a:noAutofit/>
          </a:bodyPr>
          <a:lstStyle/>
          <a:p>
            <a:endParaRPr lang="en-US" sz="3200" dirty="0"/>
          </a:p>
          <a:p>
            <a:r>
              <a:rPr lang="en-US" i="1" dirty="0"/>
              <a:t>‘My department head, […] he doesn’t like female onboard because according to him female onboard is like a liability. He seems to dislike me. […] He directly told me that he doesn’t like having females onboard’. </a:t>
            </a:r>
            <a:r>
              <a:rPr lang="en-US" dirty="0"/>
              <a:t>(</a:t>
            </a:r>
            <a:r>
              <a:rPr lang="en-US" dirty="0" err="1"/>
              <a:t>Arni</a:t>
            </a:r>
            <a:r>
              <a:rPr lang="en-US" dirty="0"/>
              <a:t>, Officer, Asia)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i="1" dirty="0"/>
              <a:t>‘I don’t have any choice but to meet them, to see them every day and be reminded that they don’t like me onboard’. </a:t>
            </a:r>
            <a:r>
              <a:rPr lang="en-US" dirty="0"/>
              <a:t>(Sandra, Rating, Asia)</a:t>
            </a:r>
            <a:endParaRPr lang="en-GB" dirty="0"/>
          </a:p>
        </p:txBody>
      </p:sp>
      <p:pic>
        <p:nvPicPr>
          <p:cNvPr id="4" name="Shape-1">
            <a:extLst>
              <a:ext uri="{FF2B5EF4-FFF2-40B4-BE49-F238E27FC236}">
                <a16:creationId xmlns:a16="http://schemas.microsoft.com/office/drawing/2014/main" id="{237C8FB3-C9CB-4529-9327-ABCAE45CFF84}"/>
              </a:ext>
            </a:extLst>
          </p:cNvPr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0" y="6191199"/>
            <a:ext cx="12209238" cy="666801"/>
          </a:xfrm>
          <a:prstGeom prst="rect">
            <a:avLst/>
          </a:prstGeom>
        </p:spPr>
      </p:pic>
      <p:sp>
        <p:nvSpPr>
          <p:cNvPr id="5" name="Body text copy">
            <a:extLst>
              <a:ext uri="{FF2B5EF4-FFF2-40B4-BE49-F238E27FC236}">
                <a16:creationId xmlns:a16="http://schemas.microsoft.com/office/drawing/2014/main" id="{F9991124-90D5-4789-8F11-F6FBAB28C307}"/>
              </a:ext>
            </a:extLst>
          </p:cNvPr>
          <p:cNvSpPr/>
          <p:nvPr/>
        </p:nvSpPr>
        <p:spPr>
          <a:xfrm>
            <a:off x="7834129" y="6292041"/>
            <a:ext cx="4609563" cy="338749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Open Sans"/>
                <a:ea typeface="+mn-ea"/>
                <a:cs typeface="Open Sans"/>
              </a:rPr>
              <a:t>theseafarerscharity.org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5BC5CBB3-894B-4ECC-AF1C-8D0921C2E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6" y="6292041"/>
            <a:ext cx="678504" cy="46242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129A260-7455-4C5A-B2A5-9615256BE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19" y="6230918"/>
            <a:ext cx="571794" cy="5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6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98813-9BA6-F901-6D82-EADFAAB76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>
                <a:solidFill>
                  <a:srgbClr val="263864"/>
                </a:solidFill>
              </a:rPr>
              <a:t>Ways women are excluded on board: their needs are invisible/unmet e.g. no PPE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17EA1-D1A0-7FCF-1D41-7FF4685CB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3094C5-442D-0682-3E0B-3847CA6BBCBF}"/>
              </a:ext>
            </a:extLst>
          </p:cNvPr>
          <p:cNvSpPr txBox="1"/>
          <p:nvPr/>
        </p:nvSpPr>
        <p:spPr>
          <a:xfrm>
            <a:off x="837302" y="2046459"/>
            <a:ext cx="1031701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‘The size is too big, it is men’s size, what do I expect? […]Even the shoes […] So, I have blisters on my feet on the first few months’. </a:t>
            </a:r>
            <a:r>
              <a:rPr lang="en-US" sz="2800" dirty="0"/>
              <a:t>(Sandra, rating, Asia)</a:t>
            </a:r>
            <a:endParaRPr lang="en-GB" sz="2800" dirty="0"/>
          </a:p>
        </p:txBody>
      </p:sp>
      <p:pic>
        <p:nvPicPr>
          <p:cNvPr id="6" name="Shape-1">
            <a:extLst>
              <a:ext uri="{FF2B5EF4-FFF2-40B4-BE49-F238E27FC236}">
                <a16:creationId xmlns:a16="http://schemas.microsoft.com/office/drawing/2014/main" id="{39E6B6D8-17E8-4CC6-A56E-985FE74BEE82}"/>
              </a:ext>
            </a:extLst>
          </p:cNvPr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0" y="6191199"/>
            <a:ext cx="12209238" cy="666801"/>
          </a:xfrm>
          <a:prstGeom prst="rect">
            <a:avLst/>
          </a:prstGeom>
        </p:spPr>
      </p:pic>
      <p:sp>
        <p:nvSpPr>
          <p:cNvPr id="7" name="Body text copy">
            <a:extLst>
              <a:ext uri="{FF2B5EF4-FFF2-40B4-BE49-F238E27FC236}">
                <a16:creationId xmlns:a16="http://schemas.microsoft.com/office/drawing/2014/main" id="{5587DDE6-BD5C-45E5-8DAA-FF62EF84DEDE}"/>
              </a:ext>
            </a:extLst>
          </p:cNvPr>
          <p:cNvSpPr/>
          <p:nvPr/>
        </p:nvSpPr>
        <p:spPr>
          <a:xfrm>
            <a:off x="7834129" y="6292041"/>
            <a:ext cx="4609563" cy="338749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Open Sans"/>
                <a:ea typeface="+mn-ea"/>
                <a:cs typeface="Open Sans"/>
              </a:rPr>
              <a:t>theseafarerscharity.org</a:t>
            </a:r>
          </a:p>
        </p:txBody>
      </p:sp>
      <p:pic>
        <p:nvPicPr>
          <p:cNvPr id="12" name="Shape-8">
            <a:extLst>
              <a:ext uri="{FF2B5EF4-FFF2-40B4-BE49-F238E27FC236}">
                <a16:creationId xmlns:a16="http://schemas.microsoft.com/office/drawing/2014/main" id="{A6FF2073-A13B-453E-B47B-7E999FBFCEF3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970980" y="1801663"/>
            <a:ext cx="639215" cy="88680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3D87DA34-1C14-4199-8AA1-5675C24A3F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6" y="6292041"/>
            <a:ext cx="678504" cy="46242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16A74E7-5814-47AC-835F-D1AABFB375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19" y="6230918"/>
            <a:ext cx="571794" cy="5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36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12958-73C4-48A7-7755-0F122EC1D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263864"/>
                </a:solidFill>
              </a:rPr>
              <a:t>Exclusion; no provision for menstruation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44BF2-B91B-EB56-582D-B6EED7ED0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986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i="1" dirty="0"/>
              <a:t>‘There’s chips, there’s snacks, there’s drink. There’s a lot of other things. No not sanitary napkins’.</a:t>
            </a:r>
            <a:r>
              <a:rPr lang="en-US" dirty="0"/>
              <a:t>(Rosa, Officer, Asia)</a:t>
            </a:r>
          </a:p>
          <a:p>
            <a:endParaRPr lang="en-US" dirty="0"/>
          </a:p>
          <a:p>
            <a:r>
              <a:rPr lang="en-US" i="1" dirty="0"/>
              <a:t>‘I told my captain, he was also Panamanian. I said: captain maybe next time you will have in the slop chest, sanitary napkin because you have two females onboard. And then he was just laughing’. </a:t>
            </a:r>
            <a:r>
              <a:rPr lang="en-US" dirty="0"/>
              <a:t>(Ethel, Officer, Asia)</a:t>
            </a:r>
            <a:endParaRPr lang="en-GB" dirty="0"/>
          </a:p>
        </p:txBody>
      </p:sp>
      <p:pic>
        <p:nvPicPr>
          <p:cNvPr id="4" name="Shape-1">
            <a:extLst>
              <a:ext uri="{FF2B5EF4-FFF2-40B4-BE49-F238E27FC236}">
                <a16:creationId xmlns:a16="http://schemas.microsoft.com/office/drawing/2014/main" id="{23A9BBCD-7498-4768-BE02-77AB94C8B065}"/>
              </a:ext>
            </a:extLst>
          </p:cNvPr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0" y="6191199"/>
            <a:ext cx="12209238" cy="666801"/>
          </a:xfrm>
          <a:prstGeom prst="rect">
            <a:avLst/>
          </a:prstGeom>
        </p:spPr>
      </p:pic>
      <p:sp>
        <p:nvSpPr>
          <p:cNvPr id="5" name="Body text copy">
            <a:extLst>
              <a:ext uri="{FF2B5EF4-FFF2-40B4-BE49-F238E27FC236}">
                <a16:creationId xmlns:a16="http://schemas.microsoft.com/office/drawing/2014/main" id="{7977253F-B82D-4C23-9C36-8DFCAE4DDCF6}"/>
              </a:ext>
            </a:extLst>
          </p:cNvPr>
          <p:cNvSpPr/>
          <p:nvPr/>
        </p:nvSpPr>
        <p:spPr>
          <a:xfrm>
            <a:off x="7834129" y="6292041"/>
            <a:ext cx="4609563" cy="338749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Open Sans"/>
                <a:ea typeface="+mn-ea"/>
                <a:cs typeface="Open Sans"/>
              </a:rPr>
              <a:t>theseafarerscharity.org</a:t>
            </a:r>
          </a:p>
        </p:txBody>
      </p:sp>
      <p:pic>
        <p:nvPicPr>
          <p:cNvPr id="10" name="Shape-8">
            <a:extLst>
              <a:ext uri="{FF2B5EF4-FFF2-40B4-BE49-F238E27FC236}">
                <a16:creationId xmlns:a16="http://schemas.microsoft.com/office/drawing/2014/main" id="{758AD4D3-5245-4307-A139-C3AE00C55297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993994" y="1949831"/>
            <a:ext cx="639215" cy="88680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EF2FAE21-5104-410C-A886-C562454A0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6" y="6292041"/>
            <a:ext cx="678504" cy="46242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1D32E9DB-EA45-4FE2-AD12-ED341259A3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19" y="6230918"/>
            <a:ext cx="571794" cy="5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26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0B7F90-153B-5A0A-CBA8-0F898C5285CB}"/>
              </a:ext>
            </a:extLst>
          </p:cNvPr>
          <p:cNvSpPr txBox="1"/>
          <p:nvPr/>
        </p:nvSpPr>
        <p:spPr>
          <a:xfrm>
            <a:off x="735980" y="707011"/>
            <a:ext cx="1066056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‘There’s no sanitary products […] but whenever I’ve suggested it in meetings, they’ve all always nodded their heads and said it’s a good idea, but it’s never actually taken anything any further’. </a:t>
            </a:r>
            <a:r>
              <a:rPr lang="en-US" sz="2800" dirty="0"/>
              <a:t>(</a:t>
            </a:r>
            <a:r>
              <a:rPr lang="en-US" sz="2800" dirty="0" err="1"/>
              <a:t>Rowna</a:t>
            </a:r>
            <a:r>
              <a:rPr lang="en-US" sz="2800" dirty="0"/>
              <a:t>, Officer, European)</a:t>
            </a:r>
            <a:endParaRPr lang="en-GB" sz="2800" dirty="0"/>
          </a:p>
        </p:txBody>
      </p:sp>
      <p:pic>
        <p:nvPicPr>
          <p:cNvPr id="4" name="Shape-1">
            <a:extLst>
              <a:ext uri="{FF2B5EF4-FFF2-40B4-BE49-F238E27FC236}">
                <a16:creationId xmlns:a16="http://schemas.microsoft.com/office/drawing/2014/main" id="{65F5ED0D-53D3-490A-9FF6-7E62178C150C}"/>
              </a:ext>
            </a:extLst>
          </p:cNvPr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0" y="6191199"/>
            <a:ext cx="12209238" cy="666801"/>
          </a:xfrm>
          <a:prstGeom prst="rect">
            <a:avLst/>
          </a:prstGeom>
        </p:spPr>
      </p:pic>
      <p:sp>
        <p:nvSpPr>
          <p:cNvPr id="5" name="Body text copy">
            <a:extLst>
              <a:ext uri="{FF2B5EF4-FFF2-40B4-BE49-F238E27FC236}">
                <a16:creationId xmlns:a16="http://schemas.microsoft.com/office/drawing/2014/main" id="{C90EE402-1285-4697-BB44-8D4F2228C7BA}"/>
              </a:ext>
            </a:extLst>
          </p:cNvPr>
          <p:cNvSpPr/>
          <p:nvPr/>
        </p:nvSpPr>
        <p:spPr>
          <a:xfrm>
            <a:off x="7834129" y="6292041"/>
            <a:ext cx="4609563" cy="338749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Open Sans"/>
                <a:ea typeface="+mn-ea"/>
                <a:cs typeface="Open Sans"/>
              </a:rPr>
              <a:t>theseafarerscharity.org</a:t>
            </a:r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6CA87460-34FA-4947-BABF-81066C747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6" y="6292041"/>
            <a:ext cx="678504" cy="46242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656C836-84F0-41A4-B0E9-DA67A16AF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19" y="6230918"/>
            <a:ext cx="571794" cy="5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85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">
      <a:majorFont>
        <a:latin typeface="Open Sans Semi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db74b30-9568-4856-bdbf-06759778fcbc}" enabled="0" method="" siteId="{bdb74b30-9568-4856-bdbf-06759778fcb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11463</TotalTime>
  <Words>1574</Words>
  <Application>Microsoft Office PowerPoint</Application>
  <PresentationFormat>Widescreen</PresentationFormat>
  <Paragraphs>83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Open Sans</vt:lpstr>
      <vt:lpstr>Open Sans Semibold</vt:lpstr>
      <vt:lpstr>Office Theme</vt:lpstr>
      <vt:lpstr>PowerPoint Presentation</vt:lpstr>
      <vt:lpstr>PowerPoint Presentation</vt:lpstr>
      <vt:lpstr>The port-based welfare needs of women seafarers</vt:lpstr>
      <vt:lpstr>Because of their minority status women face a very particular situation on board cargo ships</vt:lpstr>
      <vt:lpstr>Feeling unwelcome</vt:lpstr>
      <vt:lpstr>PowerPoint Presentation</vt:lpstr>
      <vt:lpstr>Ways women are excluded on board: their needs are invisible/unmet e.g. no PPE</vt:lpstr>
      <vt:lpstr>Exclusion; no provision for menstruation</vt:lpstr>
      <vt:lpstr>PowerPoint Presentation</vt:lpstr>
      <vt:lpstr>No provision for sanitary disposal</vt:lpstr>
      <vt:lpstr>Lack of facilities could lead to conflict and humiliation</vt:lpstr>
      <vt:lpstr>Exclusion from social life on board</vt:lpstr>
      <vt:lpstr>PowerPoint Presentation</vt:lpstr>
      <vt:lpstr>The production of fear - harassment and assault </vt:lpstr>
      <vt:lpstr>PowerPoint Presentation</vt:lpstr>
      <vt:lpstr>PowerPoint Presentation</vt:lpstr>
      <vt:lpstr>Being alone with the problem </vt:lpstr>
      <vt:lpstr>PowerPoint Presentation</vt:lpstr>
      <vt:lpstr>The consequences of fear</vt:lpstr>
      <vt:lpstr>Fear of gossip also leads to (self) isolation</vt:lpstr>
      <vt:lpstr>PowerPoint Presentation</vt:lpstr>
      <vt:lpstr>PowerPoint Presentation</vt:lpstr>
      <vt:lpstr>What provision do women need/want</vt:lpstr>
      <vt:lpstr>PowerPoint Presentation</vt:lpstr>
      <vt:lpstr>Thank you for supporting the welfare of women at sea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Sampson</dc:creator>
  <cp:lastModifiedBy>Luca Selvaggio</cp:lastModifiedBy>
  <cp:revision>4</cp:revision>
  <dcterms:created xsi:type="dcterms:W3CDTF">2023-04-11T16:20:06Z</dcterms:created>
  <dcterms:modified xsi:type="dcterms:W3CDTF">2023-04-21T11:53:01Z</dcterms:modified>
</cp:coreProperties>
</file>